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8" r:id="rId19"/>
    <p:sldId id="279" r:id="rId20"/>
    <p:sldId id="277" r:id="rId21"/>
    <p:sldId id="276" r:id="rId22"/>
    <p:sldId id="285" r:id="rId23"/>
    <p:sldId id="288" r:id="rId24"/>
    <p:sldId id="281" r:id="rId25"/>
    <p:sldId id="282" r:id="rId26"/>
    <p:sldId id="283" r:id="rId27"/>
    <p:sldId id="284" r:id="rId28"/>
    <p:sldId id="280" r:id="rId29"/>
    <p:sldId id="287" r:id="rId30"/>
    <p:sldId id="28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579" autoAdjust="0"/>
  </p:normalViewPr>
  <p:slideViewPr>
    <p:cSldViewPr>
      <p:cViewPr varScale="1">
        <p:scale>
          <a:sx n="62" d="100"/>
          <a:sy n="62" d="100"/>
        </p:scale>
        <p:origin x="-14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77E02-B5FF-4E8E-B639-E1A0E4A03477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8AFB3-28E7-4A28-A6DB-9D1F02037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77E02-B5FF-4E8E-B639-E1A0E4A03477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8AFB3-28E7-4A28-A6DB-9D1F02037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77E02-B5FF-4E8E-B639-E1A0E4A03477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8AFB3-28E7-4A28-A6DB-9D1F02037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77E02-B5FF-4E8E-B639-E1A0E4A03477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8AFB3-28E7-4A28-A6DB-9D1F02037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77E02-B5FF-4E8E-B639-E1A0E4A03477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8AFB3-28E7-4A28-A6DB-9D1F02037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77E02-B5FF-4E8E-B639-E1A0E4A03477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8AFB3-28E7-4A28-A6DB-9D1F02037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77E02-B5FF-4E8E-B639-E1A0E4A03477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8AFB3-28E7-4A28-A6DB-9D1F02037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77E02-B5FF-4E8E-B639-E1A0E4A03477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8AFB3-28E7-4A28-A6DB-9D1F02037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77E02-B5FF-4E8E-B639-E1A0E4A03477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8AFB3-28E7-4A28-A6DB-9D1F02037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77E02-B5FF-4E8E-B639-E1A0E4A03477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8AFB3-28E7-4A28-A6DB-9D1F02037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77E02-B5FF-4E8E-B639-E1A0E4A03477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8AFB3-28E7-4A28-A6DB-9D1F02037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77E02-B5FF-4E8E-B639-E1A0E4A03477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8AFB3-28E7-4A28-A6DB-9D1F02037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936467/33f06a7e-d217-4758-9bdb-6d25f326c87a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43808" y="1268760"/>
            <a:ext cx="3740448" cy="48320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Проект </a:t>
            </a:r>
            <a:endParaRPr lang="ru-RU" sz="32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«Здоровым быть </a:t>
            </a:r>
            <a:endParaRPr lang="ru-RU" sz="3600" b="1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</a:endParaRPr>
          </a:p>
          <a:p>
            <a:pPr algn="ctr"/>
            <a:r>
              <a:rPr lang="ru-RU" sz="3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здорово</a:t>
            </a:r>
            <a:r>
              <a:rPr lang="ru-RU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!»</a:t>
            </a:r>
            <a:endParaRPr lang="ru-RU" sz="36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</a:endParaRPr>
          </a:p>
          <a:p>
            <a:pPr algn="ctr"/>
            <a:r>
              <a:rPr lang="ru-RU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группа №</a:t>
            </a:r>
            <a:r>
              <a:rPr lang="ru-RU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  <a:p>
            <a:pPr algn="ctr"/>
            <a:endParaRPr lang="ru-RU" sz="3600" b="1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ru-RU" sz="3600" b="1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ru-RU" sz="36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ru-RU" sz="3600" b="1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ru-RU" sz="36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4811" y="5445224"/>
            <a:ext cx="3286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sz="2000" b="1" dirty="0" smtClean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</a:rPr>
              <a:t>Подготовила</a:t>
            </a:r>
            <a:endParaRPr lang="ru-RU" sz="2000" b="1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F0000"/>
              </a:solidFill>
            </a:endParaRPr>
          </a:p>
          <a:p>
            <a:pPr lvl="0" algn="r"/>
            <a:r>
              <a:rPr lang="ru-RU" sz="2000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</a:rPr>
              <a:t>  воспитатель</a:t>
            </a:r>
            <a:r>
              <a:rPr lang="ru-RU" sz="2000" b="1" dirty="0" smtClean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</a:rPr>
              <a:t>: Зубарева </a:t>
            </a:r>
            <a:r>
              <a:rPr lang="ru-RU" sz="2000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</a:rPr>
              <a:t>И.В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115616" y="3140968"/>
            <a:ext cx="770485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детей от 5 до 7 лет группы компенсирующей направленности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реализации образовательной области «Физическое развитие»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срок проведения : с 09.01. по 31.01.2019 года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936467/33f06a7e-d217-4758-9bdb-6d25f326c87a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467544" y="260648"/>
            <a:ext cx="8424936" cy="6336704"/>
          </a:xfrm>
          <a:prstGeom prst="roundRect">
            <a:avLst/>
          </a:prstGeom>
          <a:gradFill flip="none" rotWithShape="1">
            <a:gsLst>
              <a:gs pos="100000">
                <a:srgbClr val="92D050">
                  <a:alpha val="16000"/>
                </a:srgb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600" b="1" u="sng" dirty="0" smtClean="0"/>
          </a:p>
          <a:p>
            <a:endParaRPr lang="ru-RU" sz="1600" b="1" u="sng" dirty="0"/>
          </a:p>
          <a:p>
            <a:pPr algn="ctr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Основной </a:t>
            </a:r>
            <a:r>
              <a:rPr lang="ru-RU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Социально-коммуникативное развитие:</a:t>
            </a:r>
          </a:p>
          <a:p>
            <a:r>
              <a:rPr lang="ru-RU" sz="2000" b="1" u="sng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игровых ситуаций:</a:t>
            </a:r>
          </a:p>
          <a:p>
            <a:pPr lvl="0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Сюжетно-ролевые игры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 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Больница», «Поликлиника», «Вылечим куклу», «Мишка заболел», «Научим куклу мыть руки», «Доктор Айболит в гостях у ребят», «Аптека».</a:t>
            </a:r>
          </a:p>
          <a:p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Дидактические игры: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«Полезные и вредные привычки», «Собери картинку», «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Съедобное-несъедобное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», «В страну здоровяков», «Азбука здоровья», «Магазин», «Полезно-неполезно», «Пирамида здоровья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Художественно-эстетическое развитие:</a:t>
            </a:r>
          </a:p>
          <a:p>
            <a:pPr lvl="0"/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Рисование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«Овощи и фрукты, полезные для здоровья», «Как мы гуляем на прогулке»,  « Мы играем  в подвижную игру «Охотники и зайцы», «Будь здоров!», «Не ленись на зарядку становись»</a:t>
            </a:r>
          </a:p>
          <a:p>
            <a:pPr lvl="0"/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Аппликация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«Мы делаем зарядку», «Лыжник».</a:t>
            </a:r>
          </a:p>
          <a:p>
            <a:pPr lvl="0"/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Лепка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«Витаминный вклад»</a:t>
            </a:r>
          </a:p>
          <a:p>
            <a:pPr lvl="0"/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Конструирование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«Стадион», «Каток», «Больница для кукол».</a:t>
            </a:r>
          </a:p>
          <a:p>
            <a:pPr lvl="0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</a:p>
          <a:p>
            <a:pPr lvl="0"/>
            <a:endParaRPr lang="ru-RU" b="1" i="1" dirty="0" smtClean="0"/>
          </a:p>
          <a:p>
            <a:pPr lvl="0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936467/33f06a7e-d217-4758-9bdb-6d25f326c87a/s1200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395536" y="476672"/>
            <a:ext cx="8568952" cy="5544616"/>
          </a:xfrm>
          <a:prstGeom prst="roundRect">
            <a:avLst/>
          </a:prstGeom>
          <a:gradFill flip="none" rotWithShape="1">
            <a:gsLst>
              <a:gs pos="100000">
                <a:srgbClr val="92D050">
                  <a:alpha val="16000"/>
                </a:srgb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Познавательное и речевое развитие:</a:t>
            </a:r>
            <a:endParaRPr lang="ru-RU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ООД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«Где прячется здоровье?», «Кухня внутри меня», «Человек и  части его тела», Составление рассказа по собственному рисунку «Мы здоровыми растем»</a:t>
            </a: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Беседа с детьми по темам: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«Что такое режим дня и из чего он состоит?»,    «Чтоб здоровым быть всегда, нужно закаляться», «Гигиена тела»,  «Гигиена рта», «Грязные руки грозят бедой», «Береги зрение с детства», «Чтобы зубы не болели», «Движение вместо лекарств», «Режим дня», «О полезных и вредных привычках», «Почему люди болеют», «Гуляем и играем», «Закаляемся», «Почему случаются опасные травмы», «Опасные домашние предметы», «Сделай компьютер своим другом», «Зимние игры и забавы»</a:t>
            </a:r>
          </a:p>
          <a:p>
            <a:pPr lvl="0"/>
            <a:r>
              <a:rPr lang="ru-RU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Беседа-размышление с детьми 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«Что такое здоровый образ жизни»</a:t>
            </a:r>
          </a:p>
          <a:p>
            <a:pPr lvl="0"/>
            <a:r>
              <a:rPr lang="ru-RU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Чтение рассказов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Т.А.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Шорыгиной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«Про девочку Таню и о её режиме дня», «Кто с закалкой дружит, никогда не тужит», «Чистота-залог здоровья», «Полезные и вредные привычки», И. Семёновой «Учусь быть здоровым или Как стать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неболейкой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lvl="0"/>
            <a:r>
              <a:rPr lang="ru-RU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Чтение произведений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К.И. Чуковского «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Мойдодыр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», «Айболит».</a:t>
            </a:r>
          </a:p>
          <a:p>
            <a:pPr lvl="0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Чтение стиха А.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Барто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«Девочка чумазая».</a:t>
            </a:r>
          </a:p>
          <a:p>
            <a:pPr lvl="0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Рассматривание иллюстраций о здоровом образе жизни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936467/33f06a7e-d217-4758-9bdb-6d25f326c87a/s1200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683568" y="332656"/>
            <a:ext cx="8064896" cy="5832648"/>
          </a:xfrm>
          <a:prstGeom prst="roundRect">
            <a:avLst/>
          </a:prstGeom>
          <a:gradFill flip="none" rotWithShape="1">
            <a:gsLst>
              <a:gs pos="100000">
                <a:srgbClr val="92D050">
                  <a:alpha val="16000"/>
                </a:srgb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Мультсеансы</a:t>
            </a:r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Мойдодыр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», «Айболит», «Ох и Ах»«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Смешарики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 из серии «Азбука здоровья»: «Распорядок», «Быть здоровым здорово», «Личная гигиена», «Кому нужна зарядка», «Горький вкус справедливости», «Скажи микробам «Нет!», «Если хочешь быть здоров»;«Королева зубная щётка», «Здоровый образ жизни», «Митя и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микробус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»,.</a:t>
            </a: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Просмотр программы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«Доктор Малышкина»</a:t>
            </a:r>
          </a:p>
          <a:p>
            <a:pPr lvl="0"/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Развивающие видеофильмы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«Кровь. Состав крови», «Желудок. Строение желудка»,» Сердце. Строение сердца», «Лёгкие. Строение лёгких»,  «Мозг. Строение мозга.», «Ухо. Строение уха».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Физическое </a:t>
            </a:r>
            <a:r>
              <a:rPr lang="ru-RU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развитие:</a:t>
            </a:r>
          </a:p>
          <a:p>
            <a:pPr lvl="0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Физкультминутки, музыкальные минутки, релаксация;</a:t>
            </a:r>
          </a:p>
          <a:p>
            <a:pPr lvl="0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Утренняя гимнастика, гимнастика пробуждения, пальчиковая гимнастика;</a:t>
            </a:r>
          </a:p>
          <a:p>
            <a:pPr lvl="0"/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Закаливание: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воздушное и обширное умывание, ежедневное полоскание горла травами, принятие воздушных ванн, хождение босиком по полу и гимнастическому коврику,;</a:t>
            </a:r>
          </a:p>
          <a:p>
            <a:pPr lvl="0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Физкультурные занятия, комплексы по профилактике плоскостопия и нарушения осанки, подвижные игры и игровые упражнения по желанию детей;</a:t>
            </a:r>
          </a:p>
          <a:p>
            <a:pPr lvl="0"/>
            <a:r>
              <a:rPr lang="ru-RU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Спортивные досуги и развлечения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участием родителей: «Ловкие и умелые», «Забавы Бабы Яги», «Путешествие к здоровью»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936467/33f06a7e-d217-4758-9bdb-6d25f326c87a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1187624" y="764704"/>
            <a:ext cx="7488832" cy="5256584"/>
          </a:xfrm>
          <a:prstGeom prst="roundRect">
            <a:avLst/>
          </a:prstGeom>
          <a:gradFill flip="none" rotWithShape="1">
            <a:gsLst>
              <a:gs pos="100000">
                <a:srgbClr val="92D050">
                  <a:alpha val="16000"/>
                </a:srgb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Консультации для родителей:</a:t>
            </a:r>
          </a:p>
          <a:p>
            <a:pPr lvl="0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«Красивая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осанка-здоровая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спина», «Значение физической культуры в жизни ребёнка», «Позаботимся о здоровье детских ног», «Роль физических упражнений в развитии детей», «Воспитание навыков здорового образа жизни в семье», «Физическая готовность ребёнка к школе», «Роль физкультурно-игровой среды в психическом воспитании ребёнка»;</a:t>
            </a:r>
          </a:p>
          <a:p>
            <a:pPr lvl="0"/>
            <a:r>
              <a:rPr lang="ru-RU" sz="2000" b="1" u="sng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Сообщение на </a:t>
            </a:r>
            <a:r>
              <a:rPr lang="ru-RU" sz="20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родительской встречи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«Преемственность детского сада и семьи по физическому воспитанию детей»;</a:t>
            </a:r>
          </a:p>
          <a:p>
            <a:pPr lvl="0"/>
            <a:r>
              <a:rPr lang="ru-RU" sz="2000" b="1" u="sng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Оформлени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 приёмной группы папками-передвижками по теме ЗОЖ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936467/33f06a7e-d217-4758-9bdb-6d25f326c87a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1187624" y="764704"/>
            <a:ext cx="7488832" cy="5256584"/>
          </a:xfrm>
          <a:prstGeom prst="roundRect">
            <a:avLst/>
          </a:prstGeom>
          <a:gradFill flip="none" rotWithShape="1">
            <a:gsLst>
              <a:gs pos="100000">
                <a:srgbClr val="92D050">
                  <a:alpha val="16000"/>
                </a:srgb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1475656" y="1124744"/>
            <a:ext cx="6948264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Заключительный этап:</a:t>
            </a:r>
            <a:endParaRPr kumimoji="0" lang="ru-RU" sz="20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День открытых дверей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Совместная образовательная деятельность на тему: «Детский выпуск программы «Жить здорово!»», с презентацией проекта семей победителей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Выставка рисунков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«Если хочешь быть здоров 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Викторина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«Царство здоровья»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Драматизация  сказки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малышей и родителей «Секреты здоровья»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Совместно с родителями изготовление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лэпбука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«Моё здоровье» и макета «Строение человека»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Оформление проекта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«Здоровым быть здорово!»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и ознакомление родителей с его результатами.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936467/33f06a7e-d217-4758-9bdb-6d25f326c87a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1187624" y="764704"/>
            <a:ext cx="7488832" cy="5256584"/>
          </a:xfrm>
          <a:prstGeom prst="roundRect">
            <a:avLst/>
          </a:prstGeom>
          <a:gradFill flip="none" rotWithShape="1">
            <a:gsLst>
              <a:gs pos="100000">
                <a:srgbClr val="92D050">
                  <a:alpha val="16000"/>
                </a:srgb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1475656" y="919173"/>
            <a:ext cx="6768752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Ожидаемые результаты по проекту.</a:t>
            </a:r>
            <a:endParaRPr kumimoji="0" lang="ru-RU" sz="28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детей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Сформированные навыки ЗОЖ.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Сформированная гигиеническая культура.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Наличие потребности в ЗОЖ, изменение отношения к своему здоровью.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цикла ООД по теме: 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«Здоровье-это здорово»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родителей.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цикла консультаций для родителей по сохранению и укреплению здоровья детей.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Активное участие в жизнедеятельности детей группы.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педагогов.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Повышение профессионального уровня педагогов в вопросах ЗОЖ.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Качественное освоение педагогами инновационных технологий оздоровления детей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936467/33f06a7e-d217-4758-9bdb-6d25f326c87a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1187624" y="764704"/>
            <a:ext cx="7488832" cy="5256584"/>
          </a:xfrm>
          <a:prstGeom prst="roundRect">
            <a:avLst/>
          </a:prstGeom>
          <a:gradFill flip="none" rotWithShape="1">
            <a:gsLst>
              <a:gs pos="100000">
                <a:srgbClr val="92D050">
                  <a:alpha val="16000"/>
                </a:srgb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G:\проект\фото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573016"/>
            <a:ext cx="2678979" cy="2353561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031" name="Picture 7" descr="G:\проект\фото\DSCN65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268760"/>
            <a:ext cx="2670985" cy="2073153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032" name="Picture 8" descr="G:\проект\фото\IMG_8763-07-12-17-07-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25806" y="980728"/>
            <a:ext cx="2430270" cy="324036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1033" name="Picture 9" descr="G:\проект\фото\новый год младшая группа 2015 0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3573016"/>
            <a:ext cx="2822443" cy="211683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10" name="Прямоугольник 9"/>
          <p:cNvSpPr/>
          <p:nvPr/>
        </p:nvSpPr>
        <p:spPr>
          <a:xfrm rot="20529079">
            <a:off x="126716" y="403513"/>
            <a:ext cx="59063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Прогулки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свежем воздухе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936467/33f06a7e-d217-4758-9bdb-6d25f326c87a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1187624" y="764704"/>
            <a:ext cx="7488832" cy="5256584"/>
          </a:xfrm>
          <a:prstGeom prst="roundRect">
            <a:avLst/>
          </a:prstGeom>
          <a:gradFill flip="none" rotWithShape="1">
            <a:gsLst>
              <a:gs pos="100000">
                <a:srgbClr val="92D050">
                  <a:alpha val="16000"/>
                </a:srgb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G:\проект\фото\IMG_09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996952"/>
            <a:ext cx="3433182" cy="2564195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2050" name="Picture 2" descr="G:\проект\фото\DSCN57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548680"/>
            <a:ext cx="3053370" cy="2541073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8" name="Прямоугольник 7"/>
          <p:cNvSpPr/>
          <p:nvPr/>
        </p:nvSpPr>
        <p:spPr>
          <a:xfrm rot="20355416">
            <a:off x="634362" y="1054974"/>
            <a:ext cx="5163005" cy="1480310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lvl="0" algn="ctr"/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Совместные походы на каток</a:t>
            </a:r>
            <a:endParaRPr lang="ru-RU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2" descr="D:\фото подготовительнаЯ группа\2015-02-04 каток\каток 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3321022"/>
            <a:ext cx="3240360" cy="2429515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936467/33f06a7e-d217-4758-9bdb-6d25f326c87a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1187624" y="764704"/>
            <a:ext cx="7488832" cy="5256584"/>
          </a:xfrm>
          <a:prstGeom prst="roundRect">
            <a:avLst/>
          </a:prstGeom>
          <a:gradFill flip="none" rotWithShape="1">
            <a:gsLst>
              <a:gs pos="100000">
                <a:srgbClr val="92D050">
                  <a:alpha val="16000"/>
                </a:srgb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G:\проект\фото\IMG_20171211_083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284984"/>
            <a:ext cx="4238629" cy="2890273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6146" name="Picture 2" descr="G:\проект\фото\IMG_20171211_0829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052736"/>
            <a:ext cx="3812725" cy="285293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8" name="Прямоугольник 7"/>
          <p:cNvSpPr/>
          <p:nvPr/>
        </p:nvSpPr>
        <p:spPr>
          <a:xfrm rot="20112788">
            <a:off x="1007225" y="1143455"/>
            <a:ext cx="4570489" cy="1882317"/>
          </a:xfrm>
          <a:prstGeom prst="rect">
            <a:avLst/>
          </a:prstGeom>
        </p:spPr>
        <p:txBody>
          <a:bodyPr>
            <a:prstTxWarp prst="textChevronInverted">
              <a:avLst>
                <a:gd name="adj" fmla="val 76992"/>
              </a:avLst>
            </a:prstTxWarp>
            <a:spAutoFit/>
          </a:bodyPr>
          <a:lstStyle/>
          <a:p>
            <a:pPr lvl="0" algn="ctr"/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Утренняя гимнастика</a:t>
            </a:r>
          </a:p>
          <a:p>
            <a:pPr lvl="0" algn="ctr"/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936467/33f06a7e-d217-4758-9bdb-6d25f326c87a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1187624" y="764704"/>
            <a:ext cx="7488832" cy="5256584"/>
          </a:xfrm>
          <a:prstGeom prst="roundRect">
            <a:avLst/>
          </a:prstGeom>
          <a:gradFill flip="none" rotWithShape="1">
            <a:gsLst>
              <a:gs pos="100000">
                <a:srgbClr val="92D050">
                  <a:alpha val="16000"/>
                </a:srgb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G:\проект\фото\IMG_20171211_0836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548680"/>
            <a:ext cx="3363228" cy="2016224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7171" name="Picture 3" descr="G:\проект\фото\IMG_20171211_0836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149080"/>
            <a:ext cx="3744416" cy="2106234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7172" name="Picture 4" descr="G:\проект\фото\IMG_20171211_0837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2420888"/>
            <a:ext cx="3816424" cy="237806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</p:pic>
      <p:sp>
        <p:nvSpPr>
          <p:cNvPr id="9" name="Прямоугольник 8"/>
          <p:cNvSpPr/>
          <p:nvPr/>
        </p:nvSpPr>
        <p:spPr>
          <a:xfrm rot="20521266">
            <a:off x="1174772" y="1478149"/>
            <a:ext cx="3747582" cy="890151"/>
          </a:xfrm>
          <a:prstGeom prst="rect">
            <a:avLst/>
          </a:prstGeom>
        </p:spPr>
        <p:txBody>
          <a:bodyPr wrap="none">
            <a:prstTxWarp prst="textChevron">
              <a:avLst>
                <a:gd name="adj" fmla="val 37136"/>
              </a:avLst>
            </a:prstTxWarp>
            <a:spAutoFit/>
          </a:bodyPr>
          <a:lstStyle/>
          <a:p>
            <a:pPr lvl="0" algn="ctr"/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Точечный массаж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936467/33f06a7e-d217-4758-9bdb-6d25f326c87a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15616" y="2204864"/>
            <a:ext cx="7128792" cy="314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«Приобрести здоровье – храбрость,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сохранить его – мудрость,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а умело распорядиться им – искусство».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Франсуа </a:t>
            </a:r>
            <a:r>
              <a:rPr lang="ru-RU" sz="2800" b="1" i="1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Волетер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sz="3200" b="1" dirty="0" smtClean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936467/33f06a7e-d217-4758-9bdb-6d25f326c87a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1187624" y="764704"/>
            <a:ext cx="7488832" cy="5256584"/>
          </a:xfrm>
          <a:prstGeom prst="roundRect">
            <a:avLst/>
          </a:prstGeom>
          <a:gradFill flip="none" rotWithShape="1">
            <a:gsLst>
              <a:gs pos="100000">
                <a:srgbClr val="92D050">
                  <a:alpha val="16000"/>
                </a:srgb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0217445">
            <a:off x="839423" y="1110083"/>
            <a:ext cx="4619606" cy="1370090"/>
          </a:xfrm>
          <a:prstGeom prst="rect">
            <a:avLst/>
          </a:prstGeom>
        </p:spPr>
        <p:txBody>
          <a:bodyPr wrap="none">
            <a:prstTxWarp prst="textChevron">
              <a:avLst/>
            </a:prstTxWarp>
            <a:spAutoFit/>
          </a:bodyPr>
          <a:lstStyle/>
          <a:p>
            <a:pPr lvl="0" algn="ctr"/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Гимнастика</a:t>
            </a:r>
          </a:p>
          <a:p>
            <a:pPr lvl="0" algn="ctr"/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после сна</a:t>
            </a:r>
            <a:endParaRPr lang="ru-RU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46" descr="DSCN6214"/>
          <p:cNvPicPr>
            <a:picLocks noChangeAspect="1" noChangeArrowheads="1"/>
          </p:cNvPicPr>
          <p:nvPr/>
        </p:nvPicPr>
        <p:blipFill>
          <a:blip r:embed="rId3" cstate="print">
            <a:lum bright="40000" contrast="30000"/>
          </a:blip>
          <a:srcRect/>
          <a:stretch>
            <a:fillRect/>
          </a:stretch>
        </p:blipFill>
        <p:spPr bwMode="auto">
          <a:xfrm>
            <a:off x="3347864" y="2060848"/>
            <a:ext cx="4224469" cy="316835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5123" name="Picture 3" descr="G:\проект\фото\IMG_8948-11-12-17-05-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404664"/>
            <a:ext cx="2520280" cy="2713257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4" name="Picture 2" descr="C:\Users\Public\Pictures\Рисунок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429000"/>
            <a:ext cx="3617094" cy="3226961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936467/33f06a7e-d217-4758-9bdb-6d25f326c87a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1187624" y="764704"/>
            <a:ext cx="7488832" cy="5256584"/>
          </a:xfrm>
          <a:prstGeom prst="roundRect">
            <a:avLst/>
          </a:prstGeom>
          <a:gradFill flip="none" rotWithShape="1">
            <a:gsLst>
              <a:gs pos="100000">
                <a:srgbClr val="92D050">
                  <a:alpha val="16000"/>
                </a:srgb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G:\проект\фото\DSCN25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204864"/>
            <a:ext cx="3605076" cy="259228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4099" name="Picture 3" descr="G:\проект\фото\DSCN25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980728"/>
            <a:ext cx="3264362" cy="244827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4100" name="Picture 4" descr="G:\проект\фото\DSCN26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933056"/>
            <a:ext cx="3552395" cy="266429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9" name="Прямоугольник 8"/>
          <p:cNvSpPr/>
          <p:nvPr/>
        </p:nvSpPr>
        <p:spPr>
          <a:xfrm rot="20380732">
            <a:off x="137746" y="681220"/>
            <a:ext cx="6171959" cy="1919206"/>
          </a:xfrm>
          <a:prstGeom prst="rect">
            <a:avLst/>
          </a:prstGeom>
        </p:spPr>
        <p:txBody>
          <a:bodyPr wrap="none">
            <a:prstTxWarp prst="textChevron">
              <a:avLst/>
            </a:prstTxWarp>
            <a:spAutoFit/>
          </a:bodyPr>
          <a:lstStyle/>
          <a:p>
            <a:pPr lvl="0" algn="ctr"/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Физкультурный практикум </a:t>
            </a:r>
          </a:p>
          <a:p>
            <a:pPr lvl="0" algn="ctr"/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родителями</a:t>
            </a:r>
          </a:p>
          <a:p>
            <a:pPr lvl="0" algn="ctr"/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«Путешествие к здоровью»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936467/33f06a7e-d217-4758-9bdb-6d25f326c87a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1187624" y="764704"/>
            <a:ext cx="7488832" cy="5256584"/>
          </a:xfrm>
          <a:prstGeom prst="roundRect">
            <a:avLst/>
          </a:prstGeom>
          <a:gradFill flip="none" rotWithShape="1">
            <a:gsLst>
              <a:gs pos="100000">
                <a:srgbClr val="92D050">
                  <a:alpha val="16000"/>
                </a:srgb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 descr="G:\проект\фото\2 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620688"/>
            <a:ext cx="3840427" cy="2880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3314" name="Picture 2" descr="G:\проект\фото\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2276872"/>
            <a:ext cx="4040799" cy="331236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9" name="Прямоугольник 8"/>
          <p:cNvSpPr/>
          <p:nvPr/>
        </p:nvSpPr>
        <p:spPr>
          <a:xfrm rot="21112537">
            <a:off x="89588" y="380382"/>
            <a:ext cx="7038323" cy="1767692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lvl="0" algn="ctr"/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Физкультурный досуг</a:t>
            </a:r>
          </a:p>
          <a:p>
            <a:pPr lvl="0" algn="ctr"/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родителями</a:t>
            </a:r>
          </a:p>
          <a:p>
            <a:pPr lvl="0" algn="ctr"/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«Ловкие и умелые»</a:t>
            </a:r>
          </a:p>
        </p:txBody>
      </p:sp>
      <p:pic>
        <p:nvPicPr>
          <p:cNvPr id="4" name="Picture 2" descr="C:\Users\admin\Desktop\DSCN37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861048"/>
            <a:ext cx="3672408" cy="275430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rs.mds.yandex.net/get-pdb/936467/33f06a7e-d217-4758-9bdb-6d25f326c87a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\Desktop\DSCN64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573016"/>
            <a:ext cx="3456384" cy="2887594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2052" name="Picture 4" descr="C:\Users\admin\Desktop\DSCN64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692696"/>
            <a:ext cx="3024336" cy="2517247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2051" name="Picture 3" descr="C:\Users\admin\Desktop\DSCN64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2204864"/>
            <a:ext cx="3006472" cy="3112145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8" name="Прямоугольник 7"/>
          <p:cNvSpPr/>
          <p:nvPr/>
        </p:nvSpPr>
        <p:spPr>
          <a:xfrm rot="1092872">
            <a:off x="3195767" y="1236890"/>
            <a:ext cx="5920398" cy="1200329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lvl="0" algn="ctr"/>
            <a:r>
              <a:rPr lang="ru-RU" sz="36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Физкультурный досуг</a:t>
            </a:r>
          </a:p>
          <a:p>
            <a:pPr lvl="0" algn="ctr"/>
            <a:r>
              <a:rPr lang="ru-RU" sz="36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«Забавы Бабы- Яги»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936467/33f06a7e-d217-4758-9bdb-6d25f326c87a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1187624" y="764704"/>
            <a:ext cx="7488832" cy="5256584"/>
          </a:xfrm>
          <a:prstGeom prst="roundRect">
            <a:avLst/>
          </a:prstGeom>
          <a:gradFill flip="none" rotWithShape="1">
            <a:gsLst>
              <a:gs pos="100000">
                <a:srgbClr val="92D050">
                  <a:alpha val="16000"/>
                </a:srgb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4" descr="G:\проект\фото\садик 2015 проект здоровье 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924944"/>
            <a:ext cx="2945488" cy="295913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9221" name="Picture 5" descr="G:\проект\фото\садик 2015 проект здоровье 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412776"/>
            <a:ext cx="3168352" cy="2376264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9218" name="Picture 2" descr="G:\проект\фото\садик 2015 проект здоровье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772816"/>
            <a:ext cx="2689597" cy="2016224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1691680" y="404664"/>
            <a:ext cx="6246440" cy="1200329"/>
          </a:xfrm>
          <a:prstGeom prst="rect">
            <a:avLst/>
          </a:prstGeom>
          <a:noFill/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lvl="0" algn="ctr"/>
            <a:r>
              <a:rPr lang="ru-RU" sz="36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Хозяйственно- бытовой труд</a:t>
            </a:r>
          </a:p>
          <a:p>
            <a:pPr lvl="0" algn="ctr"/>
            <a:r>
              <a:rPr lang="ru-RU" sz="3600" b="1" dirty="0" smtClean="0">
                <a:ln w="1905"/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«Чистота - залог здоровья»</a:t>
            </a:r>
            <a:endParaRPr lang="ru-RU" sz="3600" b="1" dirty="0">
              <a:ln w="1905"/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936467/33f06a7e-d217-4758-9bdb-6d25f326c87a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1187624" y="764704"/>
            <a:ext cx="7488832" cy="5256584"/>
          </a:xfrm>
          <a:prstGeom prst="roundRect">
            <a:avLst/>
          </a:prstGeom>
          <a:gradFill flip="none" rotWithShape="1">
            <a:gsLst>
              <a:gs pos="100000">
                <a:srgbClr val="92D050">
                  <a:alpha val="16000"/>
                </a:srgb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G:\проект\фото\презентация любимый фрукт 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556792"/>
            <a:ext cx="3024336" cy="208860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0243" name="Picture 3" descr="G:\проект\фото\презентация любимый фрукт 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6108" y="620688"/>
            <a:ext cx="3264363" cy="244827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323528" y="260648"/>
            <a:ext cx="6052286" cy="1374945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lvl="0" algn="ctr"/>
            <a:r>
              <a:rPr lang="ru-RU" sz="36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Совместный труд</a:t>
            </a:r>
          </a:p>
          <a:p>
            <a:pPr lvl="0" algn="ctr"/>
            <a:r>
              <a:rPr lang="ru-RU" sz="3600" b="1" dirty="0" smtClean="0">
                <a:ln w="1905"/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«Готовим фруктовый салат»</a:t>
            </a:r>
            <a:endParaRPr lang="ru-RU" sz="3600" b="1" dirty="0">
              <a:ln w="1905"/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" name="Picture 2" descr="C:\Users\admin\Desktop\супер бабушка проект овощи танец аня 0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4221088"/>
            <a:ext cx="2882769" cy="235135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0" name="Picture 2" descr="C:\Users\admin\Desktop\супер бабушка проект овощи танец аня 0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3501008"/>
            <a:ext cx="2304256" cy="236008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1" name="Picture 2" descr="C:\Users\admin\Desktop\супер бабушка проект овощи танец аня 0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3428999"/>
            <a:ext cx="2376264" cy="221376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936467/33f06a7e-d217-4758-9bdb-6d25f326c87a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1187624" y="764704"/>
            <a:ext cx="7488832" cy="5256584"/>
          </a:xfrm>
          <a:prstGeom prst="roundRect">
            <a:avLst/>
          </a:prstGeom>
          <a:gradFill flip="none" rotWithShape="1">
            <a:gsLst>
              <a:gs pos="100000">
                <a:srgbClr val="92D050">
                  <a:alpha val="16000"/>
                </a:srgb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 descr="G:\проект\фото\презентация любимый фрукт 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110">
            <a:off x="5890459" y="688432"/>
            <a:ext cx="2304256" cy="3144695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1266" name="Picture 2" descr="G:\проект\фото\презентация любимый фрукт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420888"/>
            <a:ext cx="2632140" cy="3252465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8" name="Прямоугольник 7"/>
          <p:cNvSpPr/>
          <p:nvPr/>
        </p:nvSpPr>
        <p:spPr>
          <a:xfrm rot="20633097">
            <a:off x="669571" y="1152785"/>
            <a:ext cx="6142614" cy="1647340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lvl="0" algn="ctr"/>
            <a:r>
              <a:rPr lang="ru-RU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Презентация</a:t>
            </a:r>
          </a:p>
          <a:p>
            <a:pPr lvl="0" algn="ctr"/>
            <a:r>
              <a:rPr lang="ru-RU" sz="3200" b="1" dirty="0" smtClean="0">
                <a:ln w="1905"/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«Овощи и фрукты- полезные продукты»</a:t>
            </a:r>
            <a:endParaRPr lang="ru-RU" sz="3200" b="1" dirty="0">
              <a:ln w="1905"/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" name="Picture 3" descr="C:\Users\admin\Desktop\фокусник Единство РОССИИ 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3716" y="4077072"/>
            <a:ext cx="2976330" cy="223224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936467/33f06a7e-d217-4758-9bdb-6d25f326c87a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1187624" y="764704"/>
            <a:ext cx="7488832" cy="5256584"/>
          </a:xfrm>
          <a:prstGeom prst="roundRect">
            <a:avLst/>
          </a:prstGeom>
          <a:gradFill flip="none" rotWithShape="1">
            <a:gsLst>
              <a:gs pos="100000">
                <a:srgbClr val="92D050">
                  <a:alpha val="16000"/>
                </a:srgb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G:\проект\фото\проект Что у нас внутри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32656"/>
            <a:ext cx="2952328" cy="2391151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2292" name="Picture 4" descr="G:\проект\фото\DSCN60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8130" y="4437112"/>
            <a:ext cx="2784309" cy="208823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2291" name="Picture 3" descr="G:\проект\фото\проект Что у нас внутри 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2636912"/>
            <a:ext cx="3117894" cy="244827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9" name="Прямоугольник 8"/>
          <p:cNvSpPr/>
          <p:nvPr/>
        </p:nvSpPr>
        <p:spPr>
          <a:xfrm rot="20573311">
            <a:off x="115255" y="1310404"/>
            <a:ext cx="5919011" cy="1673919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lvl="0" algn="ctr"/>
            <a:r>
              <a:rPr lang="ru-RU" sz="36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ООД по  «Познавательному развитию»</a:t>
            </a:r>
          </a:p>
          <a:p>
            <a:pPr lvl="0" algn="ctr"/>
            <a:r>
              <a:rPr lang="ru-RU" sz="3600" b="1" dirty="0" smtClean="0">
                <a:ln w="1905"/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«Что у нас внутри»»</a:t>
            </a:r>
            <a:endParaRPr lang="ru-RU" sz="3600" b="1" dirty="0">
              <a:ln w="1905"/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074" name="Picture 2" descr="D:\фото подготовительнаЯ группа\СТАРШАЯ ГРУППА\DSCN60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4005064"/>
            <a:ext cx="3168352" cy="2376264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936467/33f06a7e-d217-4758-9bdb-6d25f326c87a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1187624" y="764704"/>
            <a:ext cx="7488832" cy="5256584"/>
          </a:xfrm>
          <a:prstGeom prst="roundRect">
            <a:avLst/>
          </a:prstGeom>
          <a:gradFill flip="none" rotWithShape="1">
            <a:gsLst>
              <a:gs pos="100000">
                <a:srgbClr val="92D050">
                  <a:alpha val="16000"/>
                </a:srgb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G:\проект\фото\RSCN38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484784"/>
            <a:ext cx="6144682" cy="4608512"/>
          </a:xfrm>
          <a:prstGeom prst="round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979712" y="5157192"/>
            <a:ext cx="1008112" cy="72008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3">
                  <a:lumMod val="40000"/>
                  <a:lumOff val="6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6" name="Picture 4" descr="https://upload2.schoolrm.ru/resize_cache/641058/c3bed4c46e3bebf9034448fed65e7b8e/iblock/d19/d19062a998eb82562a6eaafb38be0266/b603e8da7504a127bc72e29221ff254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628800"/>
            <a:ext cx="756085" cy="1008112"/>
          </a:xfrm>
          <a:prstGeom prst="rect">
            <a:avLst/>
          </a:prstGeom>
          <a:noFill/>
        </p:spPr>
      </p:pic>
      <p:pic>
        <p:nvPicPr>
          <p:cNvPr id="8198" name="Picture 6" descr="https://xn--80ajjine0d.xn--p1ai/sites/default/files/works/konkurs/oq3genseil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941168"/>
            <a:ext cx="1100540" cy="792088"/>
          </a:xfrm>
          <a:prstGeom prst="rect">
            <a:avLst/>
          </a:prstGeom>
          <a:noFill/>
        </p:spPr>
      </p:pic>
      <p:pic>
        <p:nvPicPr>
          <p:cNvPr id="8202" name="Picture 10" descr="http://school40n.ucoz.ru/_si/0/53181084.jpg"/>
          <p:cNvPicPr>
            <a:picLocks noChangeAspect="1" noChangeArrowheads="1"/>
          </p:cNvPicPr>
          <p:nvPr/>
        </p:nvPicPr>
        <p:blipFill>
          <a:blip r:embed="rId6" cstate="print">
            <a:lum bright="-20000"/>
          </a:blip>
          <a:srcRect/>
          <a:stretch>
            <a:fillRect/>
          </a:stretch>
        </p:blipFill>
        <p:spPr bwMode="auto">
          <a:xfrm>
            <a:off x="2051720" y="5229200"/>
            <a:ext cx="857835" cy="61656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763688" y="3212976"/>
            <a:ext cx="1008112" cy="72008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200" name="Picture 8" descr="https://avatars.mds.yandex.net/get-pdb/1811947/f71ef9c9-34bd-41d7-bb3d-de17ddff748d/s120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696" y="3284984"/>
            <a:ext cx="864096" cy="576064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619672" y="260648"/>
            <a:ext cx="5806333" cy="12003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Выставка рисунков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«Если хочешь быть здоров»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936467/33f06a7e-d217-4758-9bdb-6d25f326c87a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1187624" y="764704"/>
            <a:ext cx="7488832" cy="5256584"/>
          </a:xfrm>
          <a:prstGeom prst="roundRect">
            <a:avLst/>
          </a:prstGeom>
          <a:gradFill flip="none" rotWithShape="1">
            <a:gsLst>
              <a:gs pos="100000">
                <a:srgbClr val="92D050">
                  <a:alpha val="16000"/>
                </a:srgb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4" name="Picture 4" descr="G:\проект\фото\ЗОЖ +ТОК ШОУ ЖИТЬ ЗДОРОВО 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548680"/>
            <a:ext cx="2952328" cy="2111725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5366" name="Picture 6" descr="G:\проект\фото\ЗОЖ +ТОК ШОУ ЖИТЬ ЗДОРОВО 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789040"/>
            <a:ext cx="3311912" cy="2484215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5365" name="Picture 5" descr="G:\проект\фото\ЗОЖ +ТОК ШОУ ЖИТЬ ЗДОРОВО 0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2060848"/>
            <a:ext cx="2939487" cy="2204864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5362" name="Picture 2" descr="G:\проект\фото\ЗОЖ +ТОК ШОУ ЖИТЬ ЗДОРОВО 0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3429000"/>
            <a:ext cx="2590456" cy="2714907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11" name="Прямоугольник 10"/>
          <p:cNvSpPr/>
          <p:nvPr/>
        </p:nvSpPr>
        <p:spPr>
          <a:xfrm rot="20422494">
            <a:off x="281860" y="1522340"/>
            <a:ext cx="5201352" cy="1509066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lvl="0" algn="ctr"/>
            <a:r>
              <a:rPr lang="ru-RU" sz="36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Драматизация сказки</a:t>
            </a:r>
          </a:p>
          <a:p>
            <a:pPr lvl="0" algn="ctr"/>
            <a:r>
              <a:rPr lang="ru-RU" sz="3600" b="1" dirty="0" smtClean="0">
                <a:ln w="1905"/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«Секреты здоровья»</a:t>
            </a:r>
            <a:endParaRPr lang="ru-RU" sz="3600" b="1" dirty="0">
              <a:ln w="1905"/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936467/33f06a7e-d217-4758-9bdb-6d25f326c87a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1187624" y="764704"/>
            <a:ext cx="7128792" cy="5472608"/>
          </a:xfrm>
          <a:prstGeom prst="roundRect">
            <a:avLst/>
          </a:prstGeom>
          <a:gradFill flip="none" rotWithShape="1">
            <a:gsLst>
              <a:gs pos="100000">
                <a:srgbClr val="92D050">
                  <a:alpha val="16000"/>
                </a:srgb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2D050">
                  <a:alpha val="37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347864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259632" y="427311"/>
            <a:ext cx="7128792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Актуальность проекта.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Воспитание ценностного отношения к здоровью- одна из важнейших задач дошкольной ступени образования. Актуальность определяется основными задачами в соответствии с требованиями ФГОС ДО: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Пункт 1.6,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подпункт 6. Формирование общей культуры личности детей, в том числе ценностей здорового образа жизни.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Пункт 1.6, подпункт 9.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Обеспечение психолого-педагогической поддержки семьи и повышение компетентности родителей (законных представителей) в вопросах развития и образования, охраны и укрепления здоровья детей.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Пункт 2.6.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Обеспечение развития личности ребёнка – физического развития- становление ценностей здорового образа жизни, овладение его элементарными нормами и правилами( в  питании, двигательном режиме, в закаливании, при формировании полезных привычек и т. д.).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936467/33f06a7e-d217-4758-9bdb-6d25f326c87a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1187624" y="764704"/>
            <a:ext cx="7488832" cy="5256584"/>
          </a:xfrm>
          <a:prstGeom prst="roundRect">
            <a:avLst/>
          </a:prstGeom>
          <a:gradFill flip="none" rotWithShape="1">
            <a:gsLst>
              <a:gs pos="100000">
                <a:srgbClr val="92D050">
                  <a:alpha val="16000"/>
                </a:srgb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G:\проект\фото\DSCN62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789040"/>
            <a:ext cx="3072341" cy="2304256"/>
          </a:xfrm>
          <a:prstGeom prst="roundRect">
            <a:avLst/>
          </a:prstGeom>
          <a:noFill/>
        </p:spPr>
      </p:pic>
      <p:pic>
        <p:nvPicPr>
          <p:cNvPr id="4" name="Picture 2" descr="C:\Users\admin\Desktop\IMG_20200115_1313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764704"/>
            <a:ext cx="3528392" cy="2424906"/>
          </a:xfrm>
          <a:prstGeom prst="roundRect">
            <a:avLst/>
          </a:prstGeom>
          <a:noFill/>
        </p:spPr>
      </p:pic>
      <p:pic>
        <p:nvPicPr>
          <p:cNvPr id="1028" name="Picture 4" descr="https://i.pinimg.com/736x/26/38/37/2638375133451bfc87c155b3ea5d245f--final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1844824"/>
            <a:ext cx="2241320" cy="3456384"/>
          </a:xfrm>
          <a:prstGeom prst="round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 rot="20918353">
            <a:off x="614090" y="762422"/>
            <a:ext cx="5886400" cy="611197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lvl="0" algn="ctr"/>
            <a:r>
              <a:rPr lang="ru-RU" sz="36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Продукты проекта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5229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 smtClean="0">
                <a:ln w="1905"/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макет</a:t>
            </a:r>
          </a:p>
          <a:p>
            <a:pPr lvl="0" algn="ctr"/>
            <a:r>
              <a:rPr lang="ru-RU" b="1" dirty="0" smtClean="0">
                <a:ln w="1905"/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«Что у нас внутри»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995936" y="30689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Лэпбук</a:t>
            </a:r>
            <a:endParaRPr lang="ru-RU" b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 algn="ctr"/>
            <a:r>
              <a:rPr lang="ru-RU" b="1" dirty="0" smtClean="0">
                <a:ln w="1905"/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«Моё здоровье»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067944" y="609329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 smtClean="0">
                <a:ln w="1905"/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Массажные коврики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936467/33f06a7e-d217-4758-9bdb-6d25f326c87a/s1200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899592" y="476672"/>
            <a:ext cx="7488832" cy="5832648"/>
          </a:xfrm>
          <a:prstGeom prst="roundRect">
            <a:avLst/>
          </a:prstGeom>
          <a:gradFill flip="none" rotWithShape="1">
            <a:gsLst>
              <a:gs pos="100000">
                <a:srgbClr val="92D050">
                  <a:alpha val="16000"/>
                </a:srgb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2D050">
                  <a:alpha val="37000"/>
                </a:srgbClr>
              </a:solidFill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827584" y="898848"/>
            <a:ext cx="7704856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Проблема проекта.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Низкий показатель индекса здоровья детей группы -25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 за 2018-2019 учебный год)  и высокая заболеваемость обусловлены рядом причин: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-Большинство воспитанников группы соматически ослаблены;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-есть дети часто болеющие (2 ребёнка 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III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группа здоровья);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-частые пропуски детьми утренней гимнастики;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-одежда детей не всегда соответствовала температурному режиму;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Низкая двигательная активность.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-Недостаточное пребывание на свежем воздухе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-формы работы с родителями были  малоэффективны.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Необходим поиск новых подходов к оздоровлению детей, приобщение родителей к активной работе по укреплению организма воспитанников.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936467/33f06a7e-d217-4758-9bdb-6d25f326c87a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1187624" y="764704"/>
            <a:ext cx="7488832" cy="5832648"/>
          </a:xfrm>
          <a:prstGeom prst="roundRect">
            <a:avLst/>
          </a:prstGeom>
          <a:gradFill flip="none" rotWithShape="1">
            <a:gsLst>
              <a:gs pos="100000">
                <a:srgbClr val="92D050">
                  <a:alpha val="16000"/>
                </a:srgb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2D050">
                  <a:alpha val="37000"/>
                </a:srgbClr>
              </a:solidFill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187624" y="919173"/>
            <a:ext cx="7128792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проекта: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Формирование привычки к здоровому образу жизни у детей дошкольного возраста, через систему знаний и представлений об окружающем мире, привлечение родителей к решению оздоровительных задач.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://shereshevo-school.pruzhany.by/wp-content/uploads/2015/06/ris23062015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05064"/>
            <a:ext cx="3785754" cy="2664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936467/33f06a7e-d217-4758-9bdb-6d25f326c87a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1187624" y="764704"/>
            <a:ext cx="7488832" cy="5832648"/>
          </a:xfrm>
          <a:prstGeom prst="roundRect">
            <a:avLst/>
          </a:prstGeom>
          <a:gradFill flip="none" rotWithShape="1">
            <a:gsLst>
              <a:gs pos="100000">
                <a:srgbClr val="92D050">
                  <a:alpha val="16000"/>
                </a:srgb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2D050">
                  <a:alpha val="37000"/>
                </a:srgbClr>
              </a:solidFill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187624" y="1462717"/>
            <a:ext cx="7416824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</a:t>
            </a:r>
            <a:endParaRPr kumimoji="0" lang="ru-RU" sz="24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сохранять и укреплять здоровье детей;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формировать потребность в физическом и нравственном самосовершенствовании, в здоровом образе жизни;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прививать культурно — гигиенические навыки;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обучать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правильному поведению в экстремальных ситуациях, развивать умение предвидеть опасность;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расширять взаимодействие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детского сада и родителей в целях укрепления здоровья детей.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936467/33f06a7e-d217-4758-9bdb-6d25f326c87a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467544" y="692696"/>
            <a:ext cx="8352928" cy="5832648"/>
          </a:xfrm>
          <a:prstGeom prst="roundRect">
            <a:avLst/>
          </a:prstGeom>
          <a:gradFill flip="none" rotWithShape="1">
            <a:gsLst>
              <a:gs pos="100000">
                <a:srgbClr val="92D050">
                  <a:alpha val="16000"/>
                </a:srgb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Девиз проекта: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Быть здоровым – здорово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!»</a:t>
            </a:r>
          </a:p>
          <a:p>
            <a:endParaRPr lang="ru-RU" sz="3200" b="1" i="1" dirty="0">
              <a:latin typeface="Monotype Corsiva" pitchFamily="66" charset="0"/>
            </a:endParaRPr>
          </a:p>
          <a:p>
            <a:pPr algn="ctr"/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Педагогическое </a:t>
            </a:r>
            <a:r>
              <a:rPr lang="ru-RU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кредо проекта:</a:t>
            </a:r>
          </a:p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Здоровье ребенка превыше всего,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Богатство земли не заменит его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Здоровье не купишь, никто не продаст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Его берегите, как сердце, как глаз. </a:t>
            </a:r>
            <a:endParaRPr lang="ru-RU" sz="32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Жабаев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936467/33f06a7e-d217-4758-9bdb-6d25f326c87a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548680"/>
            <a:ext cx="8244408" cy="5832648"/>
          </a:xfrm>
          <a:prstGeom prst="roundRect">
            <a:avLst/>
          </a:prstGeom>
          <a:gradFill flip="none" rotWithShape="1">
            <a:gsLst>
              <a:gs pos="100000">
                <a:srgbClr val="92D050">
                  <a:alpha val="16000"/>
                </a:srgb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Значимость Проекта для всех его участников: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Дети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получают знания о здоровом образе жизни. </a:t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продолжает осваивать  метод проектирования, который позволяет  эффективно развивать познавательно-исследовательское и творческое мышление дошкольников.</a:t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Родители</a:t>
            </a:r>
            <a:r>
              <a:rPr lang="ru-RU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активно участвуют в совместных мероприятиях.</a:t>
            </a:r>
          </a:p>
          <a:p>
            <a:pPr algn="ctr"/>
            <a:endParaRPr lang="ru-RU" sz="32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936467/33f06a7e-d217-4758-9bdb-6d25f326c87a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1187624" y="620688"/>
            <a:ext cx="7488832" cy="5832648"/>
          </a:xfrm>
          <a:prstGeom prst="roundRect">
            <a:avLst/>
          </a:prstGeom>
          <a:gradFill flip="none" rotWithShape="1">
            <a:gsLst>
              <a:gs pos="100000">
                <a:srgbClr val="92D050">
                  <a:alpha val="16000"/>
                </a:srgb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u="sng" dirty="0">
                <a:solidFill>
                  <a:srgbClr val="FF0000"/>
                </a:solidFill>
                <a:latin typeface="Monotype Corsiva" pitchFamily="66" charset="0"/>
              </a:rPr>
              <a:t>Этапы реализации проекта</a:t>
            </a:r>
            <a:r>
              <a:rPr lang="ru-RU" sz="3600" b="1" u="sng" dirty="0">
                <a:solidFill>
                  <a:srgbClr val="FF0000"/>
                </a:solidFill>
              </a:rPr>
              <a:t>.</a:t>
            </a:r>
            <a:endParaRPr lang="ru-RU" sz="3600" b="1" dirty="0">
              <a:solidFill>
                <a:srgbClr val="FF0000"/>
              </a:solidFill>
            </a:endParaRPr>
          </a:p>
          <a:p>
            <a: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Подготовительный этап.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-Сбор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систематизация информации по теме 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«Здоровье-это здорово»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-Проведение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опроса среди детей 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«Что такое здоровье?»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-Изучение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методической литературы по теме 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«Здоровье-это здорово»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-Сообщение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родительском собрании: 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«Роль родителей в укреплении здоровья детей и приобщение их к здоровому образу жизни»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-Подготовка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методического материала: рассказов, стихов, загадок, кроссвордов, мультфильмов.</a:t>
            </a:r>
          </a:p>
          <a:p>
            <a:pPr lvl="0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-Подбор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иллюстраций, сюжетно-ролевых игр, дидактических игр по данной теме.</a:t>
            </a:r>
          </a:p>
          <a:p>
            <a:pPr lvl="0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-Подбор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художественной литературы по данной теме.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659</Words>
  <Application>Microsoft Office PowerPoint</Application>
  <PresentationFormat>Экран (4:3)</PresentationFormat>
  <Paragraphs>144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11</cp:revision>
  <dcterms:created xsi:type="dcterms:W3CDTF">2020-02-02T18:03:37Z</dcterms:created>
  <dcterms:modified xsi:type="dcterms:W3CDTF">2020-02-05T19:32:17Z</dcterms:modified>
</cp:coreProperties>
</file>